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60" r:id="rId4"/>
    <p:sldId id="261" r:id="rId5"/>
    <p:sldId id="258" r:id="rId6"/>
    <p:sldId id="259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506" y="-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2426" y="2895600"/>
            <a:ext cx="4572000" cy="1368798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0" y="4743451"/>
            <a:ext cx="9144000" cy="21145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0" y="4714875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Date Placeholder 2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10/16/2014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52426" y="457200"/>
            <a:ext cx="7680960" cy="2438399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kumimoji="0" lang="en-US" sz="6000" b="1" i="0" u="none" strike="noStrike" kern="1200" cap="none" spc="0" normalizeH="0" baseline="0" noProof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7680960" cy="4724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10/16/2014</a:t>
            </a:fld>
            <a:endParaRPr lang="en-US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352426" y="4003302"/>
            <a:ext cx="4572000" cy="1178298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10/16/2014</a:t>
            </a:fld>
            <a:endParaRPr lang="en-US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-4439" y="182880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354366" y="1990078"/>
            <a:ext cx="8439912" cy="1984248"/>
          </a:xfrm>
        </p:spPr>
        <p:txBody>
          <a:bodyPr>
            <a:noAutofit/>
          </a:bodyPr>
          <a:lstStyle>
            <a:lvl1pPr>
              <a:defRPr kumimoji="0" lang="en-US" sz="60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901184" y="1463040"/>
            <a:ext cx="3886200" cy="428853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3886200" cy="428853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7" name="Title 2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10/16/2014</a:t>
            </a:fld>
            <a:endParaRPr lang="en-US"/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6" name="Footer Placeholder 25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886200" cy="509587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5"/>
          </p:nvPr>
        </p:nvSpPr>
        <p:spPr>
          <a:xfrm>
            <a:off x="4900613" y="1463040"/>
            <a:ext cx="3886200" cy="509587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Content Placeholder 11"/>
          <p:cNvSpPr>
            <a:spLocks noGrp="1"/>
          </p:cNvSpPr>
          <p:nvPr>
            <p:ph sz="quarter" idx="14"/>
          </p:nvPr>
        </p:nvSpPr>
        <p:spPr>
          <a:xfrm>
            <a:off x="4900613" y="2011680"/>
            <a:ext cx="3886200" cy="373684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2011680"/>
            <a:ext cx="3886200" cy="373684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10/16/2014</a:t>
            </a:fld>
            <a:endParaRPr lang="en-US"/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10/16/2014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10/16/2014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itle 2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381375" cy="3967162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 b="0" i="1" spc="0" baseline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105275" y="1463040"/>
            <a:ext cx="4681538" cy="396849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10/16/2014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229224" y="0"/>
            <a:ext cx="3914775" cy="5657850"/>
          </a:xfrm>
        </p:spPr>
        <p:txBody>
          <a:bodyPr anchor="ctr" anchorCtr="0"/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352426" y="1600199"/>
            <a:ext cx="4572000" cy="3593237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1600" i="1">
                <a:solidFill>
                  <a:schemeClr val="tx1"/>
                </a:solidFill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itle Placeholder 1"/>
          <p:cNvSpPr>
            <a:spLocks noGrp="1"/>
          </p:cNvSpPr>
          <p:nvPr>
            <p:ph type="title"/>
          </p:nvPr>
        </p:nvSpPr>
        <p:spPr>
          <a:xfrm>
            <a:off x="352425" y="275208"/>
            <a:ext cx="4572000" cy="1324992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10/16/2014</a:t>
            </a:fld>
            <a:endParaRPr lang="en-US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2426" y="228600"/>
            <a:ext cx="768096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426" y="1463040"/>
            <a:ext cx="768096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2426" y="6543676"/>
            <a:ext cx="146685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09749" y="6543676"/>
            <a:ext cx="4086225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 i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6700" y="6543676"/>
            <a:ext cx="87630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914400" rtl="0" eaLnBrk="1" latinLnBrk="0" hangingPunct="1">
        <a:spcBef>
          <a:spcPts val="400"/>
        </a:spcBef>
        <a:buNone/>
        <a:defRPr sz="4000" b="0" kern="1200" cap="none" spc="0" baseline="0">
          <a:solidFill>
            <a:schemeClr val="tx1"/>
          </a:solidFill>
          <a:latin typeface="+mj-lt"/>
          <a:ea typeface="+mj-ea"/>
          <a:cs typeface="Tunga" pitchFamily="2"/>
        </a:defRPr>
      </a:lvl1pPr>
    </p:titleStyle>
    <p:bodyStyle>
      <a:lvl1pPr marL="0" indent="0" algn="l" defTabSz="914400" rtl="0" eaLnBrk="1" latinLnBrk="0" hangingPunct="1">
        <a:spcBef>
          <a:spcPts val="1200"/>
        </a:spcBef>
        <a:spcAft>
          <a:spcPts val="0"/>
        </a:spcAft>
        <a:buClr>
          <a:schemeClr val="accent5"/>
        </a:buClr>
        <a:buFont typeface="Arial" pitchFamily="34" charset="0"/>
        <a:buNone/>
        <a:defRPr sz="1800" b="0" i="0" kern="1200" cap="none" spc="30" baseline="0">
          <a:solidFill>
            <a:schemeClr val="tx1"/>
          </a:solidFill>
          <a:latin typeface="+mn-lt"/>
          <a:ea typeface="+mn-ea"/>
          <a:cs typeface="Tahoma" pitchFamily="34" charset="0"/>
        </a:defRPr>
      </a:lvl1pPr>
      <a:lvl2pPr marL="171450" indent="-17145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2pPr>
      <a:lvl3pPr marL="344488" indent="-16510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3pPr>
      <a:lvl4pPr marL="517525" indent="-169863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4pPr>
      <a:lvl5pPr marL="688975" indent="-173038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5pPr>
      <a:lvl6pPr marL="868680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243584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408176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dirty="0" smtClean="0"/>
              <a:t>By: Kevin S, Wesley, Danny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First Quarter Arch Bridge Design Competition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4559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dirty="0" smtClean="0"/>
              <a:t>Our design consists of a foam arc that has been cut up into 12 equal pieces that, when assembled, forms an arc. 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dirty="0" smtClean="0"/>
              <a:t>The keystone is really any piece, since each block is essential to the arc, but the 2 center blocks would be the most likely candidates. 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dirty="0" smtClean="0"/>
              <a:t>Foam is the opportune material, since it is abrasive, light weight, and easy to cut. 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dirty="0" smtClean="0"/>
              <a:t>We predict that the span will be 8 inches long, and that our longest side will be 1 and 5/16</a:t>
            </a:r>
            <a:r>
              <a:rPr lang="en-US" baseline="30000" dirty="0" smtClean="0"/>
              <a:t>th</a:t>
            </a:r>
            <a:r>
              <a:rPr lang="en-US" dirty="0" smtClean="0"/>
              <a:t> of an inch. Therefore, our overall score will be…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dirty="0"/>
          </a:p>
          <a:p>
            <a:pPr algn="ctr"/>
            <a:r>
              <a:rPr lang="en-US" sz="9600" dirty="0" smtClean="0">
                <a:solidFill>
                  <a:srgbClr val="00B0F0"/>
                </a:solidFill>
                <a:latin typeface="Berlin Sans FB Demi" panose="020E0802020502020306" pitchFamily="34" charset="0"/>
              </a:rPr>
              <a:t>6.095238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Design: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743200" y="4545409"/>
            <a:ext cx="3886200" cy="152400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60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2" grpId="0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59114"/>
            <a:ext cx="9144000" cy="4991878"/>
          </a:xfrm>
          <a:prstGeom prst="rect">
            <a:avLst/>
          </a:prstGeom>
        </p:spPr>
      </p:pic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304800" y="25400"/>
            <a:ext cx="7680960" cy="1066800"/>
          </a:xfrm>
        </p:spPr>
        <p:txBody>
          <a:bodyPr/>
          <a:lstStyle/>
          <a:p>
            <a:r>
              <a:rPr lang="en-US" dirty="0" smtClean="0"/>
              <a:t>Picture of our Idea: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3807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352426" y="457200"/>
            <a:ext cx="8410574" cy="5730240"/>
          </a:xfrm>
        </p:spPr>
        <p:txBody>
          <a:bodyPr>
            <a:noAutofit/>
          </a:bodyPr>
          <a:lstStyle/>
          <a:p>
            <a:pPr algn="ctr"/>
            <a:r>
              <a:rPr lang="en-US" sz="11000" dirty="0" smtClean="0">
                <a:latin typeface="Aharoni" panose="02010803020104030203" pitchFamily="2" charset="-79"/>
                <a:cs typeface="Aharoni" panose="02010803020104030203" pitchFamily="2" charset="-79"/>
              </a:rPr>
              <a:t>And Now…</a:t>
            </a:r>
          </a:p>
          <a:p>
            <a:pPr algn="ctr"/>
            <a:r>
              <a:rPr lang="en-US" sz="11000" dirty="0" smtClean="0">
                <a:solidFill>
                  <a:srgbClr val="00B0F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The Real Thing…</a:t>
            </a:r>
          </a:p>
        </p:txBody>
      </p:sp>
    </p:spTree>
    <p:extLst>
      <p:ext uri="{BB962C8B-B14F-4D97-AF65-F5344CB8AC3E}">
        <p14:creationId xmlns:p14="http://schemas.microsoft.com/office/powerpoint/2010/main" val="3594150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-152400"/>
            <a:ext cx="7680960" cy="1066800"/>
          </a:xfrm>
        </p:spPr>
        <p:txBody>
          <a:bodyPr/>
          <a:lstStyle/>
          <a:p>
            <a:r>
              <a:rPr lang="en-US" dirty="0" smtClean="0"/>
              <a:t>Final Design: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1714" y="914400"/>
            <a:ext cx="5638800" cy="322946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15257" y="4172958"/>
            <a:ext cx="79248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This is our final design. It ended up just barely standing up on its own and the span was 7 and 15/16” and the longest block was 1 and ¼”. So both dimensions were only 1/16” smaller, giving us our final score of:</a:t>
            </a:r>
          </a:p>
          <a:p>
            <a:pPr algn="ctr"/>
            <a:r>
              <a:rPr lang="en-US" sz="9600" dirty="0" smtClean="0">
                <a:solidFill>
                  <a:srgbClr val="00B0F0"/>
                </a:solidFill>
                <a:latin typeface="Berlin Sans FB Demi" panose="020E0802020502020306" pitchFamily="34" charset="0"/>
              </a:rPr>
              <a:t>6.35</a:t>
            </a:r>
            <a:endParaRPr lang="en-US" sz="9600" dirty="0">
              <a:solidFill>
                <a:srgbClr val="00B0F0"/>
              </a:solidFill>
              <a:latin typeface="Berlin Sans FB Demi" panose="020E0802020502020306" pitchFamily="34" charset="0"/>
            </a:endParaRPr>
          </a:p>
          <a:p>
            <a:pPr algn="ctr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 rot="20097786">
            <a:off x="2572657" y="903213"/>
            <a:ext cx="38100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800" dirty="0" smtClean="0">
                <a:solidFill>
                  <a:schemeClr val="tx1">
                    <a:lumMod val="85000"/>
                  </a:schemeClr>
                </a:solidFill>
                <a:latin typeface="Berlin Sans FB Demi" panose="020E0802020502020306" pitchFamily="34" charset="0"/>
                <a:cs typeface="Aharoni" panose="02010803020104030203" pitchFamily="2" charset="-79"/>
              </a:rPr>
              <a:t>We Got 2</a:t>
            </a:r>
            <a:r>
              <a:rPr lang="en-US" sz="8800" baseline="30000" dirty="0" smtClean="0">
                <a:solidFill>
                  <a:schemeClr val="tx1">
                    <a:lumMod val="85000"/>
                  </a:schemeClr>
                </a:solidFill>
                <a:latin typeface="Berlin Sans FB Demi" panose="020E0802020502020306" pitchFamily="34" charset="0"/>
                <a:cs typeface="Aharoni" panose="02010803020104030203" pitchFamily="2" charset="-79"/>
              </a:rPr>
              <a:t>nd</a:t>
            </a:r>
            <a:endParaRPr lang="en-US" sz="8800" dirty="0">
              <a:solidFill>
                <a:schemeClr val="tx1">
                  <a:lumMod val="85000"/>
                </a:schemeClr>
              </a:solidFill>
              <a:latin typeface="Berlin Sans FB Demi" panose="020E0802020502020306" pitchFamily="34" charset="0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563280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12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allAtOnce"/>
      <p:bldP spid="6" grpId="0"/>
      <p:bldP spid="6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2400" dirty="0" smtClean="0"/>
              <a:t>If our team was to repeat this challenge, we would basically make the same bridge again because it worked the best.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2400" dirty="0" smtClean="0"/>
              <a:t>If we could change our bridge so that it could be better the next time around, we would cut the blocks into smaller pieces so that we would end up having a better overall score. 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Lessons Learned: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7879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-152400" y="-152400"/>
            <a:ext cx="9448800" cy="7162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25501" y="-137885"/>
            <a:ext cx="10795001" cy="716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019161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 advClick="0" advTm="0">
        <p14:flash/>
      </p:transition>
    </mc:Choice>
    <mc:Fallback>
      <p:transition spd="slow" advClick="0" advTm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ylar">
  <a:themeElements>
    <a:clrScheme name="Mylar">
      <a:dk1>
        <a:srgbClr val="000000"/>
      </a:dk1>
      <a:lt1>
        <a:srgbClr val="FFFFFF"/>
      </a:lt1>
      <a:dk2>
        <a:srgbClr val="656162"/>
      </a:dk2>
      <a:lt2>
        <a:srgbClr val="E0DACC"/>
      </a:lt2>
      <a:accent1>
        <a:srgbClr val="4A5A7A"/>
      </a:accent1>
      <a:accent2>
        <a:srgbClr val="F7BD40"/>
      </a:accent2>
      <a:accent3>
        <a:srgbClr val="975C00"/>
      </a:accent3>
      <a:accent4>
        <a:srgbClr val="754D41"/>
      </a:accent4>
      <a:accent5>
        <a:srgbClr val="838995"/>
      </a:accent5>
      <a:accent6>
        <a:srgbClr val="687B66"/>
      </a:accent6>
      <a:hlink>
        <a:srgbClr val="B5740B"/>
      </a:hlink>
      <a:folHlink>
        <a:srgbClr val="7483A0"/>
      </a:folHlink>
    </a:clrScheme>
    <a:fontScheme name="Mylar">
      <a:maj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ylar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50800" dist="25400" dir="13500000">
              <a:srgbClr val="000000">
                <a:alpha val="75000"/>
              </a:srgbClr>
            </a:innerShdw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dkEdge">
            <a:bevelT w="25400" h="508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tint val="100000"/>
                <a:shade val="30000"/>
                <a:alpha val="100000"/>
                <a:satMod val="255000"/>
                <a:lumMod val="100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lumMod val="80000"/>
              </a:schemeClr>
              <a:schemeClr val="phClr">
                <a:tint val="50000"/>
                <a:lumMod val="1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TC101790491[[fn=Mylar]]</Template>
  <TotalTime>183</TotalTime>
  <Words>252</Words>
  <Application>Microsoft Office PowerPoint</Application>
  <PresentationFormat>On-screen Show (4:3)</PresentationFormat>
  <Paragraphs>19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Mylar</vt:lpstr>
      <vt:lpstr>First Quarter Arch Bridge Design Competition</vt:lpstr>
      <vt:lpstr>Design:</vt:lpstr>
      <vt:lpstr>Picture of our Idea:</vt:lpstr>
      <vt:lpstr>PowerPoint Presentation</vt:lpstr>
      <vt:lpstr>Final Design:</vt:lpstr>
      <vt:lpstr>Lessons Learned: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Arch Bridge Design Competition</dc:title>
  <dc:creator>GPa</dc:creator>
  <cp:lastModifiedBy>Authorized User</cp:lastModifiedBy>
  <cp:revision>20</cp:revision>
  <dcterms:created xsi:type="dcterms:W3CDTF">2006-08-16T00:00:00Z</dcterms:created>
  <dcterms:modified xsi:type="dcterms:W3CDTF">2014-10-16T20:27:51Z</dcterms:modified>
</cp:coreProperties>
</file>